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2" r:id="rId1"/>
  </p:sldMasterIdLst>
  <p:notesMasterIdLst>
    <p:notesMasterId r:id="rId15"/>
  </p:notesMasterIdLst>
  <p:sldIdLst>
    <p:sldId id="256" r:id="rId2"/>
    <p:sldId id="274" r:id="rId3"/>
    <p:sldId id="258" r:id="rId4"/>
    <p:sldId id="273" r:id="rId5"/>
    <p:sldId id="260" r:id="rId6"/>
    <p:sldId id="262" r:id="rId7"/>
    <p:sldId id="278" r:id="rId8"/>
    <p:sldId id="280" r:id="rId9"/>
    <p:sldId id="279" r:id="rId10"/>
    <p:sldId id="268" r:id="rId11"/>
    <p:sldId id="269" r:id="rId12"/>
    <p:sldId id="270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502020104020203" pitchFamily="34" charset="-79"/>
      <p:regular r:id="rId20"/>
      <p:bold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Rockwell" panose="02060603020205020403" pitchFamily="18" charset="77"/>
      <p:regular r:id="rId26"/>
      <p:bold r:id="rId27"/>
      <p:italic r:id="rId28"/>
      <p:boldItalic r:id="rId29"/>
    </p:embeddedFont>
    <p:embeddedFont>
      <p:font typeface="Rockwell Condensed" panose="02060603050405020104" pitchFamily="18" charset="77"/>
      <p:regular r:id="rId30"/>
      <p:bold r:id="rId31"/>
    </p:embeddedFont>
    <p:embeddedFont>
      <p:font typeface="Rockwell Extra Bold" panose="02060603020205020403" pitchFamily="18" charset="7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34476C-283B-7F47-9026-838354003631}">
          <p14:sldIdLst>
            <p14:sldId id="256"/>
            <p14:sldId id="274"/>
            <p14:sldId id="258"/>
            <p14:sldId id="273"/>
            <p14:sldId id="260"/>
            <p14:sldId id="262"/>
            <p14:sldId id="278"/>
            <p14:sldId id="280"/>
            <p14:sldId id="279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AAm7QnFQaLVJl/MM4RsSrvJ/L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121C75-09E8-46B4-9FF4-4F55629329AF}">
  <a:tblStyle styleId="{9F121C75-09E8-46B4-9FF4-4F55629329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3c218db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3c218db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3cdc2d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3cdc2d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3cdc2d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3cdc2d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2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3c218db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3c218db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3f6e3a6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3f6e3a6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47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3c218db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3c218db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3cdc2d1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3cdc2d1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3cdc2d1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3cdc2d1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1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4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00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67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6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926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1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524000" y="3260406"/>
            <a:ext cx="9144000" cy="196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 dirty="0"/>
              <a:t>Video Games Metacritic Score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Prediction Modeling for Metacritic Score</a:t>
            </a:r>
            <a:endParaRPr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7646671" y="5529264"/>
            <a:ext cx="29285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Presented by: Samuel Diaz 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3c218db0_0_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Conclusion</a:t>
            </a:r>
            <a:endParaRPr dirty="0"/>
          </a:p>
        </p:txBody>
      </p:sp>
      <p:sp>
        <p:nvSpPr>
          <p:cNvPr id="182" name="Google Shape;182;g6b3c218db0_0_82"/>
          <p:cNvSpPr txBox="1">
            <a:spLocks noGrp="1"/>
          </p:cNvSpPr>
          <p:nvPr>
            <p:ph idx="1"/>
          </p:nvPr>
        </p:nvSpPr>
        <p:spPr>
          <a:xfrm>
            <a:off x="1063752" y="1949750"/>
            <a:ext cx="5663946" cy="18632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71C31-CF76-5F46-A190-5B2FB1E6AABF}"/>
              </a:ext>
            </a:extLst>
          </p:cNvPr>
          <p:cNvSpPr txBox="1"/>
          <p:nvPr/>
        </p:nvSpPr>
        <p:spPr>
          <a:xfrm>
            <a:off x="248477" y="2812774"/>
            <a:ext cx="64633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9850" lvl="0">
              <a:spcBef>
                <a:spcPts val="600"/>
              </a:spcBef>
              <a:buSzPts val="2500"/>
            </a:pPr>
            <a:endParaRPr lang="en-US" dirty="0"/>
          </a:p>
          <a:p>
            <a:pPr marL="457200" lvl="0">
              <a:spcBef>
                <a:spcPts val="6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03BD4A-8043-1848-BC25-45ED9249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40" y="1666748"/>
            <a:ext cx="4432300" cy="429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D1D4B2-0418-5648-B590-3D60484F8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6" r="30575" b="19766"/>
          <a:stretch/>
        </p:blipFill>
        <p:spPr>
          <a:xfrm>
            <a:off x="737537" y="5313017"/>
            <a:ext cx="5228448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78AED-0D0F-A949-AE0B-EA366A03992D}"/>
              </a:ext>
            </a:extLst>
          </p:cNvPr>
          <p:cNvSpPr txBox="1"/>
          <p:nvPr/>
        </p:nvSpPr>
        <p:spPr>
          <a:xfrm>
            <a:off x="737537" y="2779682"/>
            <a:ext cx="5946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K_nearest</a:t>
            </a:r>
            <a:r>
              <a:rPr lang="en-US" sz="1200" dirty="0"/>
              <a:t> Neighbor = 5 Regression train accuracy is 0.6439545758183033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Regression test accuracy is 0.7437694704049844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Prediction accuracy is: 0.7437694704049844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Mean cross validation is: 0.6282787768110097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Precision score is: 0.7458290585870638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Prediction recall score is: 0.7437694704049844 </a:t>
            </a:r>
          </a:p>
          <a:p>
            <a:r>
              <a:rPr lang="en-US" sz="1200" dirty="0" err="1"/>
              <a:t>K_nearest</a:t>
            </a:r>
            <a:r>
              <a:rPr lang="en-US" sz="1200" dirty="0"/>
              <a:t> Neighbor = 5 Prediction f1 score is: 0.7385703525214701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34FF9-ECD6-8747-A584-1DC3EE26FAF0}"/>
              </a:ext>
            </a:extLst>
          </p:cNvPr>
          <p:cNvSpPr txBox="1"/>
          <p:nvPr/>
        </p:nvSpPr>
        <p:spPr>
          <a:xfrm>
            <a:off x="571642" y="4522107"/>
            <a:ext cx="56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selected a sampling of Actual vs Predicted Values from KNN and </a:t>
            </a:r>
            <a:r>
              <a:rPr lang="en-US" dirty="0" err="1"/>
              <a:t>calucated</a:t>
            </a:r>
            <a:r>
              <a:rPr lang="en-US" dirty="0"/>
              <a:t> Accuracy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3cdc2d19_0_80"/>
          <p:cNvSpPr txBox="1">
            <a:spLocks noGrp="1"/>
          </p:cNvSpPr>
          <p:nvPr>
            <p:ph type="title"/>
          </p:nvPr>
        </p:nvSpPr>
        <p:spPr>
          <a:xfrm>
            <a:off x="1541063" y="2457140"/>
            <a:ext cx="4034988" cy="123429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</a:t>
            </a:r>
            <a:endParaRPr dirty="0"/>
          </a:p>
        </p:txBody>
      </p:sp>
      <p:sp>
        <p:nvSpPr>
          <p:cNvPr id="188" name="Google Shape;188;g6b3cdc2d19_0_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Other useful information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3cdc2d19_0_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Gill Sans"/>
              <a:buNone/>
            </a:pPr>
            <a:r>
              <a:rPr lang="en-US" sz="2520"/>
              <a:t>WORKFLOW :</a:t>
            </a:r>
            <a:endParaRPr/>
          </a:p>
        </p:txBody>
      </p:sp>
      <p:grpSp>
        <p:nvGrpSpPr>
          <p:cNvPr id="194" name="Google Shape;194;g6b3cdc2d19_0_14"/>
          <p:cNvGrpSpPr/>
          <p:nvPr/>
        </p:nvGrpSpPr>
        <p:grpSpPr>
          <a:xfrm>
            <a:off x="256660" y="2985108"/>
            <a:ext cx="11935340" cy="1590342"/>
            <a:chOff x="154696" y="2382288"/>
            <a:chExt cx="12597995" cy="1599137"/>
          </a:xfrm>
        </p:grpSpPr>
        <p:sp>
          <p:nvSpPr>
            <p:cNvPr id="195" name="Google Shape;195;g6b3cdc2d19_0_14"/>
            <p:cNvSpPr/>
            <p:nvPr/>
          </p:nvSpPr>
          <p:spPr>
            <a:xfrm>
              <a:off x="176903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l="4169" t="1399" r="4160" b="95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6b3cdc2d19_0_14"/>
            <p:cNvSpPr/>
            <p:nvPr/>
          </p:nvSpPr>
          <p:spPr>
            <a:xfrm>
              <a:off x="154696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6b3cdc2d19_0_14"/>
            <p:cNvSpPr txBox="1"/>
            <p:nvPr/>
          </p:nvSpPr>
          <p:spPr>
            <a:xfrm>
              <a:off x="182222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1) Brainstorm</a:t>
              </a:r>
              <a:endParaRPr/>
            </a:p>
          </p:txBody>
        </p:sp>
        <p:sp>
          <p:nvSpPr>
            <p:cNvPr id="198" name="Google Shape;198;g6b3cdc2d19_0_14"/>
            <p:cNvSpPr/>
            <p:nvPr/>
          </p:nvSpPr>
          <p:spPr>
            <a:xfrm>
              <a:off x="1182557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6b3cdc2d19_0_14"/>
            <p:cNvSpPr txBox="1"/>
            <p:nvPr/>
          </p:nvSpPr>
          <p:spPr>
            <a:xfrm>
              <a:off x="1297754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Google Shape;200;g6b3cdc2d19_0_14"/>
            <p:cNvSpPr/>
            <p:nvPr/>
          </p:nvSpPr>
          <p:spPr>
            <a:xfrm>
              <a:off x="1633953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4998" t="-2639" r="-188332" b="-18838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6b3cdc2d19_0_14"/>
            <p:cNvSpPr/>
            <p:nvPr/>
          </p:nvSpPr>
          <p:spPr>
            <a:xfrm>
              <a:off x="1611745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6b3cdc2d19_0_14"/>
            <p:cNvSpPr txBox="1"/>
            <p:nvPr/>
          </p:nvSpPr>
          <p:spPr>
            <a:xfrm>
              <a:off x="1639271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2) Collecting Data / Cleaning Data</a:t>
              </a:r>
              <a:endParaRPr/>
            </a:p>
          </p:txBody>
        </p:sp>
        <p:sp>
          <p:nvSpPr>
            <p:cNvPr id="203" name="Google Shape;203;g6b3cdc2d19_0_14"/>
            <p:cNvSpPr/>
            <p:nvPr/>
          </p:nvSpPr>
          <p:spPr>
            <a:xfrm>
              <a:off x="2639605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6b3cdc2d19_0_14"/>
            <p:cNvSpPr txBox="1"/>
            <p:nvPr/>
          </p:nvSpPr>
          <p:spPr>
            <a:xfrm>
              <a:off x="2754803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g6b3cdc2d19_0_14"/>
            <p:cNvSpPr/>
            <p:nvPr/>
          </p:nvSpPr>
          <p:spPr>
            <a:xfrm>
              <a:off x="3091002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l="4169" t="1399" r="4160" b="95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6b3cdc2d19_0_14"/>
            <p:cNvSpPr/>
            <p:nvPr/>
          </p:nvSpPr>
          <p:spPr>
            <a:xfrm>
              <a:off x="3068795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6b3cdc2d19_0_14"/>
            <p:cNvSpPr txBox="1"/>
            <p:nvPr/>
          </p:nvSpPr>
          <p:spPr>
            <a:xfrm>
              <a:off x="3096321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3) Organize Data</a:t>
              </a:r>
              <a:endParaRPr/>
            </a:p>
          </p:txBody>
        </p:sp>
        <p:sp>
          <p:nvSpPr>
            <p:cNvPr id="208" name="Google Shape;208;g6b3cdc2d19_0_14"/>
            <p:cNvSpPr/>
            <p:nvPr/>
          </p:nvSpPr>
          <p:spPr>
            <a:xfrm>
              <a:off x="4096654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6b3cdc2d19_0_14"/>
            <p:cNvSpPr txBox="1"/>
            <p:nvPr/>
          </p:nvSpPr>
          <p:spPr>
            <a:xfrm>
              <a:off x="4211852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Google Shape;210;g6b3cdc2d19_0_14"/>
            <p:cNvSpPr/>
            <p:nvPr/>
          </p:nvSpPr>
          <p:spPr>
            <a:xfrm>
              <a:off x="4548051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 l="1349" t="-8379" r="1349" b="1108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6b3cdc2d19_0_14"/>
            <p:cNvSpPr/>
            <p:nvPr/>
          </p:nvSpPr>
          <p:spPr>
            <a:xfrm>
              <a:off x="4525844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6b3cdc2d19_0_14"/>
            <p:cNvSpPr txBox="1"/>
            <p:nvPr/>
          </p:nvSpPr>
          <p:spPr>
            <a:xfrm>
              <a:off x="4553370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4) Generated our Hypotheses</a:t>
              </a:r>
              <a:endParaRPr/>
            </a:p>
          </p:txBody>
        </p:sp>
        <p:sp>
          <p:nvSpPr>
            <p:cNvPr id="213" name="Google Shape;213;g6b3cdc2d19_0_14"/>
            <p:cNvSpPr/>
            <p:nvPr/>
          </p:nvSpPr>
          <p:spPr>
            <a:xfrm>
              <a:off x="5553705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6b3cdc2d19_0_14"/>
            <p:cNvSpPr txBox="1"/>
            <p:nvPr/>
          </p:nvSpPr>
          <p:spPr>
            <a:xfrm>
              <a:off x="5668902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g6b3cdc2d19_0_14"/>
            <p:cNvSpPr/>
            <p:nvPr/>
          </p:nvSpPr>
          <p:spPr>
            <a:xfrm>
              <a:off x="6005101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7">
                <a:alphaModFix/>
              </a:blip>
              <a:stretch>
                <a:fillRect l="6219" t="1349" r="6209" b="208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6b3cdc2d19_0_14"/>
            <p:cNvSpPr/>
            <p:nvPr/>
          </p:nvSpPr>
          <p:spPr>
            <a:xfrm>
              <a:off x="5982893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6b3cdc2d19_0_14"/>
            <p:cNvSpPr txBox="1"/>
            <p:nvPr/>
          </p:nvSpPr>
          <p:spPr>
            <a:xfrm>
              <a:off x="6010419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5) Data Analysis</a:t>
              </a:r>
              <a:endParaRPr/>
            </a:p>
          </p:txBody>
        </p:sp>
        <p:sp>
          <p:nvSpPr>
            <p:cNvPr id="218" name="Google Shape;218;g6b3cdc2d19_0_14"/>
            <p:cNvSpPr/>
            <p:nvPr/>
          </p:nvSpPr>
          <p:spPr>
            <a:xfrm>
              <a:off x="7010754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6b3cdc2d19_0_14"/>
            <p:cNvSpPr txBox="1"/>
            <p:nvPr/>
          </p:nvSpPr>
          <p:spPr>
            <a:xfrm>
              <a:off x="7125951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g6b3cdc2d19_0_14"/>
            <p:cNvSpPr/>
            <p:nvPr/>
          </p:nvSpPr>
          <p:spPr>
            <a:xfrm>
              <a:off x="7462150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8">
                <a:alphaModFix/>
              </a:blip>
              <a:stretch>
                <a:fillRect l="4169" t="-2639" r="4160" b="1354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6b3cdc2d19_0_14"/>
            <p:cNvSpPr/>
            <p:nvPr/>
          </p:nvSpPr>
          <p:spPr>
            <a:xfrm>
              <a:off x="7439943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6b3cdc2d19_0_14"/>
            <p:cNvSpPr txBox="1"/>
            <p:nvPr/>
          </p:nvSpPr>
          <p:spPr>
            <a:xfrm>
              <a:off x="7467469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6) Calculating Statistical values</a:t>
              </a:r>
              <a:endParaRPr/>
            </a:p>
          </p:txBody>
        </p:sp>
        <p:sp>
          <p:nvSpPr>
            <p:cNvPr id="223" name="Google Shape;223;g6b3cdc2d19_0_14"/>
            <p:cNvSpPr/>
            <p:nvPr/>
          </p:nvSpPr>
          <p:spPr>
            <a:xfrm>
              <a:off x="8467803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6b3cdc2d19_0_14"/>
            <p:cNvSpPr txBox="1"/>
            <p:nvPr/>
          </p:nvSpPr>
          <p:spPr>
            <a:xfrm>
              <a:off x="8583000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g6b3cdc2d19_0_14"/>
            <p:cNvSpPr/>
            <p:nvPr/>
          </p:nvSpPr>
          <p:spPr>
            <a:xfrm>
              <a:off x="8889908" y="2387383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-170895" t="1409" r="4229" b="-669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g6b3cdc2d19_0_14"/>
            <p:cNvSpPr/>
            <p:nvPr/>
          </p:nvSpPr>
          <p:spPr>
            <a:xfrm>
              <a:off x="8896992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6b3cdc2d19_0_14"/>
            <p:cNvSpPr txBox="1"/>
            <p:nvPr/>
          </p:nvSpPr>
          <p:spPr>
            <a:xfrm>
              <a:off x="8924518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7) Data Visualization</a:t>
              </a:r>
              <a:endParaRPr/>
            </a:p>
          </p:txBody>
        </p:sp>
        <p:sp>
          <p:nvSpPr>
            <p:cNvPr id="228" name="Google Shape;228;g6b3cdc2d19_0_14"/>
            <p:cNvSpPr/>
            <p:nvPr/>
          </p:nvSpPr>
          <p:spPr>
            <a:xfrm>
              <a:off x="9924853" y="2571323"/>
              <a:ext cx="341344" cy="42625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g6b3cdc2d19_0_14"/>
            <p:cNvSpPr txBox="1"/>
            <p:nvPr/>
          </p:nvSpPr>
          <p:spPr>
            <a:xfrm>
              <a:off x="10040050" y="2784451"/>
              <a:ext cx="1266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g6b3cdc2d19_0_14"/>
            <p:cNvSpPr/>
            <p:nvPr/>
          </p:nvSpPr>
          <p:spPr>
            <a:xfrm>
              <a:off x="10376249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6b3cdc2d19_0_14"/>
            <p:cNvSpPr/>
            <p:nvPr/>
          </p:nvSpPr>
          <p:spPr>
            <a:xfrm>
              <a:off x="10354041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g6b3cdc2d19_0_14"/>
            <p:cNvSpPr txBox="1"/>
            <p:nvPr/>
          </p:nvSpPr>
          <p:spPr>
            <a:xfrm>
              <a:off x="10381567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8) Rejecting or failing to reject our Hypotheses  </a:t>
              </a:r>
              <a:endParaRPr/>
            </a:p>
          </p:txBody>
        </p:sp>
        <p:sp>
          <p:nvSpPr>
            <p:cNvPr id="233" name="Google Shape;233;g6b3cdc2d19_0_14"/>
            <p:cNvSpPr/>
            <p:nvPr/>
          </p:nvSpPr>
          <p:spPr>
            <a:xfrm>
              <a:off x="11380845" y="2571324"/>
              <a:ext cx="328324" cy="426254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1697B3"/>
                </a:gs>
                <a:gs pos="48000">
                  <a:srgbClr val="49CBE8"/>
                </a:gs>
                <a:gs pos="100000">
                  <a:srgbClr val="8DDFF1"/>
                </a:gs>
              </a:gsLst>
              <a:lin ang="16200038" scaled="0"/>
            </a:gradFill>
            <a:ln w="12700" cap="rnd" cmpd="sng">
              <a:solidFill>
                <a:srgbClr val="A9ABB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6b3cdc2d19_0_14"/>
            <p:cNvSpPr txBox="1"/>
            <p:nvPr/>
          </p:nvSpPr>
          <p:spPr>
            <a:xfrm>
              <a:off x="11489922" y="2784451"/>
              <a:ext cx="1218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endParaRPr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Google Shape;235;g6b3cdc2d19_0_14"/>
            <p:cNvSpPr/>
            <p:nvPr/>
          </p:nvSpPr>
          <p:spPr>
            <a:xfrm>
              <a:off x="11812791" y="2382288"/>
              <a:ext cx="939900" cy="939900"/>
            </a:xfrm>
            <a:prstGeom prst="roundRect">
              <a:avLst>
                <a:gd name="adj" fmla="val 10000"/>
              </a:avLst>
            </a:prstGeom>
            <a:blipFill rotWithShape="1">
              <a:blip r:embed="rId10">
                <a:alphaModFix/>
              </a:blip>
              <a:stretch>
                <a:fillRect l="1349" t="6219" r="1349" b="6209"/>
              </a:stretch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6b3cdc2d19_0_14"/>
            <p:cNvSpPr/>
            <p:nvPr/>
          </p:nvSpPr>
          <p:spPr>
            <a:xfrm>
              <a:off x="11811091" y="3041525"/>
              <a:ext cx="939900" cy="939900"/>
            </a:xfrm>
            <a:prstGeom prst="roundRect">
              <a:avLst>
                <a:gd name="adj" fmla="val 10000"/>
              </a:avLst>
            </a:prstGeom>
            <a:solidFill>
              <a:srgbClr val="173160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6b3cdc2d19_0_14"/>
            <p:cNvSpPr txBox="1"/>
            <p:nvPr/>
          </p:nvSpPr>
          <p:spPr>
            <a:xfrm>
              <a:off x="11838617" y="3069051"/>
              <a:ext cx="884700" cy="8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8) Conclusion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3c218db0_0_2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58" name="Google Shape;258;g6b3c218db0_0_2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Time - more time to clean more data, for more parameters to filter through </a:t>
            </a:r>
          </a:p>
          <a:p>
            <a: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Collecting data - to collect data from more sources to collect more game data</a:t>
            </a:r>
            <a:endParaRPr dirty="0"/>
          </a:p>
          <a:p>
            <a:pPr marL="457200" lvl="0" indent="-333756">
              <a:spcBef>
                <a:spcPts val="0"/>
              </a:spcBef>
              <a:buSzPts val="1656"/>
              <a:buChar char="◼"/>
            </a:pPr>
            <a:r>
              <a:rPr lang="en-US" dirty="0"/>
              <a:t>Running more statistical tests/models</a:t>
            </a:r>
          </a:p>
          <a:p>
            <a:pPr marL="457200" lvl="0" indent="-333756">
              <a:spcBef>
                <a:spcPts val="0"/>
              </a:spcBef>
              <a:buSzPts val="1656"/>
              <a:buChar char="◼"/>
            </a:pPr>
            <a:r>
              <a:rPr lang="en-US" dirty="0"/>
              <a:t>Not having a partner…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0C4F-CEFA-A340-9C8A-BF74F2DE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5C9CA-3E94-DC4D-BB13-9B17FA36874A}"/>
              </a:ext>
            </a:extLst>
          </p:cNvPr>
          <p:cNvSpPr txBox="1"/>
          <p:nvPr/>
        </p:nvSpPr>
        <p:spPr>
          <a:xfrm>
            <a:off x="2766060" y="1867462"/>
            <a:ext cx="624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 a data set from Kaggle and I also did some </a:t>
            </a:r>
            <a:r>
              <a:rPr lang="en-US" dirty="0" err="1"/>
              <a:t>api</a:t>
            </a:r>
            <a:r>
              <a:rPr lang="en-US" dirty="0"/>
              <a:t> calls for additional information on the Platforms for the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8C74F-5701-964C-914C-6A42F8E9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" y="2545519"/>
            <a:ext cx="11974830" cy="35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3cdc2d19_0_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i="1" dirty="0"/>
              <a:t>Distribution</a:t>
            </a:r>
            <a:endParaRPr dirty="0"/>
          </a:p>
        </p:txBody>
      </p:sp>
      <p:sp>
        <p:nvSpPr>
          <p:cNvPr id="116" name="Google Shape;116;g6b3cdc2d19_0_103"/>
          <p:cNvSpPr txBox="1">
            <a:spLocks noGrp="1"/>
          </p:cNvSpPr>
          <p:nvPr>
            <p:ph idx="1"/>
          </p:nvPr>
        </p:nvSpPr>
        <p:spPr>
          <a:xfrm>
            <a:off x="397475" y="2900280"/>
            <a:ext cx="4163095" cy="21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  <a:p>
            <a:pPr marL="0" indent="0">
              <a:spcBef>
                <a:spcPts val="600"/>
              </a:spcBef>
              <a:buNone/>
            </a:pPr>
            <a:r>
              <a:rPr lang="en-US" i="1" dirty="0"/>
              <a:t>Plotted all numerical data to analyze the distribution of each category separately.</a:t>
            </a:r>
            <a:endParaRPr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60841-8EF7-5942-89C1-A850F6FF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38" y="388620"/>
            <a:ext cx="7239587" cy="5783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3cdc2d19_0_103"/>
          <p:cNvSpPr txBox="1">
            <a:spLocks noGrp="1"/>
          </p:cNvSpPr>
          <p:nvPr>
            <p:ph type="title"/>
          </p:nvPr>
        </p:nvSpPr>
        <p:spPr>
          <a:xfrm>
            <a:off x="1055562" y="934277"/>
            <a:ext cx="2793159" cy="6692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Distribution pt.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D42DBA-2823-CC4A-A2B9-346100AC6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5563" y="3299624"/>
            <a:ext cx="2793158" cy="1964635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Plotted all numerical data to analyze the distribution of each category against the other categories. To see the relationships between categories with a color hue showing the different Platforms for the games. I then made dummy variables for non numerical values.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A066E-5F3F-0544-847E-3A35F8E5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70" y="1"/>
            <a:ext cx="7288530" cy="6858000"/>
          </a:xfrm>
          <a:prstGeom prst="rect">
            <a:avLst/>
          </a:prstGeom>
        </p:spPr>
      </p:pic>
      <p:sp>
        <p:nvSpPr>
          <p:cNvPr id="10" name="Google Shape;115;g6b3cdc2d19_0_103">
            <a:extLst>
              <a:ext uri="{FF2B5EF4-FFF2-40B4-BE49-F238E27FC236}">
                <a16:creationId xmlns:a16="http://schemas.microsoft.com/office/drawing/2014/main" id="{A8CF5C4A-DF46-6E46-8167-3A8702E78FC3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i="1" dirty="0"/>
              <a:t>Distribution  Pt2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269748" y="283296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Visualizing by Critic</a:t>
            </a:r>
            <a:br>
              <a:rPr lang="en-US" dirty="0"/>
            </a:br>
            <a:r>
              <a:rPr lang="en-US" dirty="0"/>
              <a:t> score vs Sales 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605750" y="2422129"/>
            <a:ext cx="2863007" cy="346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Fig. 1 Shows the relationship between Metacritic score and Global sales of the game.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15000"/>
              </a:lnSpc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Based on this graph you can say there seems to be a slight correlation.</a:t>
            </a: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7FBC3-228C-7B4C-A242-222D6D34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34" y="863508"/>
            <a:ext cx="5579216" cy="56426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3c218db0_0_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C8E05-79C9-164F-A5AB-45783A30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80" y="2279905"/>
            <a:ext cx="54737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8F834-D44C-0B4A-A767-65838CB8E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3590545"/>
            <a:ext cx="6396990" cy="2346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5D48C3-065C-1D42-92F6-38E77487922E}"/>
              </a:ext>
            </a:extLst>
          </p:cNvPr>
          <p:cNvSpPr txBox="1"/>
          <p:nvPr/>
        </p:nvSpPr>
        <p:spPr>
          <a:xfrm>
            <a:off x="1200150" y="2657594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correlation between each numerical features against all others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b3f6e3a63_0_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b="1" dirty="0"/>
              <a:t>Classification for Critic's Score</a:t>
            </a:r>
          </a:p>
        </p:txBody>
      </p:sp>
      <p:sp>
        <p:nvSpPr>
          <p:cNvPr id="169" name="Google Shape;169;g6b3f6e3a63_0_3"/>
          <p:cNvSpPr txBox="1">
            <a:spLocks noGrp="1"/>
          </p:cNvSpPr>
          <p:nvPr>
            <p:ph idx="1"/>
          </p:nvPr>
        </p:nvSpPr>
        <p:spPr>
          <a:xfrm>
            <a:off x="1069848" y="3657600"/>
            <a:ext cx="5439000" cy="102466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I classified three categories for ranges of Metacritic scores: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r>
              <a:rPr lang="en-US" sz="1600" dirty="0"/>
              <a:t>3 if the game had a score higher then 7.5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r>
              <a:rPr lang="en-US" sz="1600" dirty="0"/>
              <a:t>2 if the game had a score between 5.1-7.4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r>
              <a:rPr lang="en-US" sz="1600" dirty="0"/>
              <a:t>1 if the game had a score lower then 5.0</a:t>
            </a:r>
          </a:p>
          <a:p>
            <a:pPr>
              <a:spcBef>
                <a:spcPts val="36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Also had to feature engineer to get a more accurate predictions</a:t>
            </a:r>
          </a:p>
          <a:p>
            <a:pPr marL="0" indent="0">
              <a:spcBef>
                <a:spcPts val="36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AD710-9F1F-6F4C-B8B4-36EC8699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78" y="1403604"/>
            <a:ext cx="4613304" cy="4969764"/>
          </a:xfrm>
          <a:prstGeom prst="rect">
            <a:avLst/>
          </a:prstGeom>
          <a:ln w="19050">
            <a:noFill/>
          </a:ln>
        </p:spPr>
      </p:pic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B29C01-96F9-CA4D-8211-B028EC72D005}"/>
              </a:ext>
            </a:extLst>
          </p:cNvPr>
          <p:cNvSpPr/>
          <p:nvPr/>
        </p:nvSpPr>
        <p:spPr>
          <a:xfrm>
            <a:off x="6355080" y="1403604"/>
            <a:ext cx="2880360" cy="2642616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7D8F-973A-3541-89BB-E3E52914C154}"/>
              </a:ext>
            </a:extLst>
          </p:cNvPr>
          <p:cNvSpPr txBox="1"/>
          <p:nvPr/>
        </p:nvSpPr>
        <p:spPr>
          <a:xfrm>
            <a:off x="9704070" y="2331720"/>
            <a:ext cx="220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 with no significance I removed them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415085-A6F8-CD4C-BED8-DBAD3A18092F}"/>
              </a:ext>
            </a:extLst>
          </p:cNvPr>
          <p:cNvCxnSpPr>
            <a:cxnSpLocks/>
          </p:cNvCxnSpPr>
          <p:nvPr/>
        </p:nvCxnSpPr>
        <p:spPr>
          <a:xfrm flipH="1">
            <a:off x="9332595" y="2793385"/>
            <a:ext cx="3714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87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3B63-35EE-FF4C-8594-939E8567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Classified Critic Scores –</a:t>
            </a:r>
            <a:br>
              <a:rPr lang="en-US" dirty="0"/>
            </a:br>
            <a:r>
              <a:rPr lang="en-US" dirty="0"/>
              <a:t>Against Platforms &amp;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52A42-5B23-6246-AB27-EB1977B0E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112" y="2587236"/>
            <a:ext cx="5101637" cy="370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86507-AD38-CF45-8C3B-FF826692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575332"/>
            <a:ext cx="5181600" cy="35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B18D-C2C7-B142-9D2B-2C2A298E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8FE5-B2AF-F344-BEEE-E902E085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ran my data through </a:t>
            </a:r>
            <a:r>
              <a:rPr lang="en-US" dirty="0" err="1"/>
              <a:t>DummyClassifier</a:t>
            </a:r>
            <a:r>
              <a:rPr lang="en-US" dirty="0"/>
              <a:t> ,KNN , Logistic Regression, Random Forest, Support Vector Classification, Decision Tree and Bernoulli NB models. And it seemed KNN worked the best.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7DFE-AA27-6E48-9EB0-4779782A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3100832"/>
            <a:ext cx="9169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63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4560</TotalTime>
  <Words>448</Words>
  <Application>Microsoft Macintosh PowerPoint</Application>
  <PresentationFormat>Widescreen</PresentationFormat>
  <Paragraphs>55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Helvetica Neue</vt:lpstr>
      <vt:lpstr>Gill Sans</vt:lpstr>
      <vt:lpstr>Calibri</vt:lpstr>
      <vt:lpstr>Rockwell Extra Bold</vt:lpstr>
      <vt:lpstr>Rockwell Condensed</vt:lpstr>
      <vt:lpstr>Wingdings</vt:lpstr>
      <vt:lpstr>Arial</vt:lpstr>
      <vt:lpstr>Rockwell</vt:lpstr>
      <vt:lpstr>Wood Type</vt:lpstr>
      <vt:lpstr>Video Games Metacritic Score  Prediction Modeling for Metacritic Score</vt:lpstr>
      <vt:lpstr>Data Set</vt:lpstr>
      <vt:lpstr>Distribution</vt:lpstr>
      <vt:lpstr>Distribution pt. 2</vt:lpstr>
      <vt:lpstr>Visualizing by Critic  score vs Sales </vt:lpstr>
      <vt:lpstr>Correlation</vt:lpstr>
      <vt:lpstr>Classification for Critic's Score</vt:lpstr>
      <vt:lpstr>Visualizing Classified Critic Scores – Against Platforms &amp; Genres</vt:lpstr>
      <vt:lpstr>Models</vt:lpstr>
      <vt:lpstr>Final Conclusion</vt:lpstr>
      <vt:lpstr>APPENDIX</vt:lpstr>
      <vt:lpstr>WORKFLOW :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Home Field Advantage</dc:title>
  <dc:creator>Microsoft Office User</dc:creator>
  <cp:lastModifiedBy>Microsoft Office User</cp:lastModifiedBy>
  <cp:revision>57</cp:revision>
  <dcterms:created xsi:type="dcterms:W3CDTF">2019-11-14T22:58:46Z</dcterms:created>
  <dcterms:modified xsi:type="dcterms:W3CDTF">2019-12-17T21:07:56Z</dcterms:modified>
</cp:coreProperties>
</file>